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2" r:id="rId4"/>
    <p:sldId id="272" r:id="rId5"/>
    <p:sldId id="264" r:id="rId6"/>
    <p:sldId id="271" r:id="rId7"/>
    <p:sldId id="265" r:id="rId8"/>
    <p:sldId id="258" r:id="rId9"/>
    <p:sldId id="267" r:id="rId10"/>
    <p:sldId id="261" r:id="rId11"/>
    <p:sldId id="268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ADAD"/>
    <a:srgbClr val="EC9494"/>
    <a:srgbClr val="E04E4E"/>
    <a:srgbClr val="801616"/>
    <a:srgbClr val="691212"/>
    <a:srgbClr val="691211"/>
    <a:srgbClr val="120203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841" autoAdjust="0"/>
  </p:normalViewPr>
  <p:slideViewPr>
    <p:cSldViewPr snapToGrid="0">
      <p:cViewPr>
        <p:scale>
          <a:sx n="80" d="100"/>
          <a:sy n="80" d="100"/>
        </p:scale>
        <p:origin x="438" y="14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doko, Jessica" userId="7a8e325c-2f2b-418f-8de9-0059921f8c9c" providerId="ADAL" clId="{D412E264-D96C-4B84-875C-D543309564C1}"/>
    <pc:docChg chg="modSld">
      <pc:chgData name="Handoko, Jessica" userId="7a8e325c-2f2b-418f-8de9-0059921f8c9c" providerId="ADAL" clId="{D412E264-D96C-4B84-875C-D543309564C1}" dt="2024-05-02T21:40:37.865" v="10" actId="20577"/>
      <pc:docMkLst>
        <pc:docMk/>
      </pc:docMkLst>
      <pc:sldChg chg="modNotesTx">
        <pc:chgData name="Handoko, Jessica" userId="7a8e325c-2f2b-418f-8de9-0059921f8c9c" providerId="ADAL" clId="{D412E264-D96C-4B84-875C-D543309564C1}" dt="2024-05-02T21:40:17.187" v="4" actId="20577"/>
        <pc:sldMkLst>
          <pc:docMk/>
          <pc:sldMk cId="35310227" sldId="261"/>
        </pc:sldMkLst>
      </pc:sldChg>
      <pc:sldChg chg="modNotesTx">
        <pc:chgData name="Handoko, Jessica" userId="7a8e325c-2f2b-418f-8de9-0059921f8c9c" providerId="ADAL" clId="{D412E264-D96C-4B84-875C-D543309564C1}" dt="2024-05-02T21:40:37.865" v="10" actId="20577"/>
        <pc:sldMkLst>
          <pc:docMk/>
          <pc:sldMk cId="1284091357" sldId="262"/>
        </pc:sldMkLst>
      </pc:sldChg>
      <pc:sldChg chg="modNotesTx">
        <pc:chgData name="Handoko, Jessica" userId="7a8e325c-2f2b-418f-8de9-0059921f8c9c" providerId="ADAL" clId="{D412E264-D96C-4B84-875C-D543309564C1}" dt="2024-05-02T21:40:31.297" v="8" actId="20577"/>
        <pc:sldMkLst>
          <pc:docMk/>
          <pc:sldMk cId="1596785666" sldId="264"/>
        </pc:sldMkLst>
      </pc:sldChg>
      <pc:sldChg chg="modNotesTx">
        <pc:chgData name="Handoko, Jessica" userId="7a8e325c-2f2b-418f-8de9-0059921f8c9c" providerId="ADAL" clId="{D412E264-D96C-4B84-875C-D543309564C1}" dt="2024-05-02T21:40:24.001" v="6" actId="20577"/>
        <pc:sldMkLst>
          <pc:docMk/>
          <pc:sldMk cId="4223816174" sldId="265"/>
        </pc:sldMkLst>
      </pc:sldChg>
      <pc:sldChg chg="modNotesTx">
        <pc:chgData name="Handoko, Jessica" userId="7a8e325c-2f2b-418f-8de9-0059921f8c9c" providerId="ADAL" clId="{D412E264-D96C-4B84-875C-D543309564C1}" dt="2024-05-02T21:40:19.915" v="5" actId="20577"/>
        <pc:sldMkLst>
          <pc:docMk/>
          <pc:sldMk cId="3802188188" sldId="267"/>
        </pc:sldMkLst>
      </pc:sldChg>
      <pc:sldChg chg="modNotesTx">
        <pc:chgData name="Handoko, Jessica" userId="7a8e325c-2f2b-418f-8de9-0059921f8c9c" providerId="ADAL" clId="{D412E264-D96C-4B84-875C-D543309564C1}" dt="2024-05-02T21:40:14.506" v="3" actId="20577"/>
        <pc:sldMkLst>
          <pc:docMk/>
          <pc:sldMk cId="1685468398" sldId="268"/>
        </pc:sldMkLst>
      </pc:sldChg>
      <pc:sldChg chg="modNotesTx">
        <pc:chgData name="Handoko, Jessica" userId="7a8e325c-2f2b-418f-8de9-0059921f8c9c" providerId="ADAL" clId="{D412E264-D96C-4B84-875C-D543309564C1}" dt="2024-05-02T21:40:28.143" v="7" actId="20577"/>
        <pc:sldMkLst>
          <pc:docMk/>
          <pc:sldMk cId="42617885" sldId="271"/>
        </pc:sldMkLst>
      </pc:sldChg>
      <pc:sldChg chg="modNotesTx">
        <pc:chgData name="Handoko, Jessica" userId="7a8e325c-2f2b-418f-8de9-0059921f8c9c" providerId="ADAL" clId="{D412E264-D96C-4B84-875C-D543309564C1}" dt="2024-05-02T21:40:34.508" v="9" actId="20577"/>
        <pc:sldMkLst>
          <pc:docMk/>
          <pc:sldMk cId="2551691213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AD61F-67BB-44DF-8A8D-F92D927033C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9E18D-241C-4AF0-B149-89B17FFC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99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 expect?</a:t>
            </a:r>
          </a:p>
          <a:p>
            <a:r>
              <a:rPr lang="en-US" dirty="0"/>
              <a:t>Intros </a:t>
            </a:r>
            <a:r>
              <a:rPr lang="en-US" dirty="0">
                <a:sym typeface="Wingdings" panose="05000000000000000000" pitchFamily="2" charset="2"/>
              </a:rPr>
              <a:t> a little bit of DASM  Reporting  How we message and some wins  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0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6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52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9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1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8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ways we message to the department is our monthly Did you know campaign</a:t>
            </a:r>
          </a:p>
          <a:p>
            <a:r>
              <a:rPr lang="en-US" dirty="0"/>
              <a:t>It was started by out </a:t>
            </a:r>
            <a:r>
              <a:rPr lang="en-US" dirty="0" err="1"/>
              <a:t>millenial</a:t>
            </a:r>
            <a:r>
              <a:rPr lang="en-US" dirty="0"/>
              <a:t> Jessica (my boss) in 2021</a:t>
            </a:r>
          </a:p>
          <a:p>
            <a:r>
              <a:rPr lang="en-US" dirty="0"/>
              <a:t>It addresses </a:t>
            </a:r>
            <a:r>
              <a:rPr lang="en-US" dirty="0" err="1"/>
              <a:t>misunderstandins</a:t>
            </a:r>
            <a:r>
              <a:rPr lang="en-US" dirty="0"/>
              <a:t> the field may have </a:t>
            </a:r>
            <a:r>
              <a:rPr lang="en-US" dirty="0" err="1"/>
              <a:t>ans</a:t>
            </a:r>
            <a:r>
              <a:rPr lang="en-US" dirty="0"/>
              <a:t> sets the standard for the departments reporting in terms of how things should be coded or reported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dirty="0" err="1"/>
              <a:t>i</a:t>
            </a:r>
            <a:r>
              <a:rPr lang="en-US" dirty="0"/>
              <a:t> see it is that THEY DON'T KNOW WHAT THEY DON'T KNOW</a:t>
            </a:r>
          </a:p>
          <a:p>
            <a:r>
              <a:rPr lang="en-US" dirty="0"/>
              <a:t>So if they don't know who to ask or where to find it, them might never figure it out with it being out for 2 years we </a:t>
            </a:r>
            <a:r>
              <a:rPr lang="en-US" dirty="0" err="1"/>
              <a:t>ie</a:t>
            </a:r>
            <a:r>
              <a:rPr lang="en-US" dirty="0"/>
              <a:t> I, myself revamped the DYKs</a:t>
            </a:r>
          </a:p>
          <a:p>
            <a:r>
              <a:rPr lang="en-US" dirty="0"/>
              <a:t>Ideas are formed from the field </a:t>
            </a:r>
          </a:p>
          <a:p>
            <a:r>
              <a:rPr lang="en-US" dirty="0"/>
              <a:t>Like the mixed user property types, in </a:t>
            </a:r>
            <a:r>
              <a:rPr lang="en-US" dirty="0" err="1"/>
              <a:t>fairfax</a:t>
            </a:r>
            <a:r>
              <a:rPr lang="en-US" dirty="0"/>
              <a:t> we are seeing a lot of developments that have stores at the bottom and housing on the top pop up more</a:t>
            </a:r>
          </a:p>
          <a:p>
            <a:r>
              <a:rPr lang="en-US" dirty="0"/>
              <a:t>So how do we send these out? Jessica sends out an email at the beginning of each month with a short description and 95% of time some </a:t>
            </a:r>
            <a:r>
              <a:rPr lang="en-US" dirty="0" err="1"/>
              <a:t>taylor</a:t>
            </a:r>
            <a:r>
              <a:rPr lang="en-US" dirty="0"/>
              <a:t> swift related info. </a:t>
            </a:r>
          </a:p>
          <a:p>
            <a:r>
              <a:rPr lang="en-US" dirty="0"/>
              <a:t>This was right before the </a:t>
            </a:r>
            <a:r>
              <a:rPr lang="en-US" dirty="0" err="1"/>
              <a:t>superbowl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do we know it works? This was the first DYK about </a:t>
            </a:r>
            <a:r>
              <a:rPr lang="en-US" dirty="0" err="1"/>
              <a:t>multch</a:t>
            </a:r>
            <a:r>
              <a:rPr lang="en-US" dirty="0"/>
              <a:t> fires and coding them correctly, 2019 prior to the DYKS only 9% coded it correctly, in 2023 we're up to 84%. Not at the 100% just yet, but much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12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9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9E18D-241C-4AF0-B149-89B17FFC33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43FD-416B-32DC-EE1D-DE77ED3FA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BC0B0-338C-5433-05F6-C1511D9B3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6C5F2-9448-B4BF-87F5-4BBC3240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E2D11-395B-1A92-71CC-4EEB616FD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8CFB5-B47F-2F4E-83B3-5618D375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9BC8-490B-DD51-4453-0491BAF5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D1A7C-1BE4-2ABF-FC2A-D39EC5658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B9089-3020-4BB6-0DAD-B55258D7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7C53F-0574-9B18-7902-B409741B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BD367-B55D-2FFC-5D4F-4C2248F5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2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AD50D-94EB-DB2C-2CC0-EEC7AA9CD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B6DC1-25E9-FCA3-9F28-263626EDB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54773-781A-6057-BD6F-19849497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622EF-D195-C78A-99C5-D84FA84E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214D7-EB75-8B5C-AA48-C124105D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1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AE79-880D-9E99-57C2-FE8CBC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3A47C-0510-A90C-CBA6-2C4DB079D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8451C-F139-34F2-8B63-87BB4F49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AD3AC-FBED-33A0-A93F-48EFAF2E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8D836-465A-B636-FAD6-13D8E30A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0DBF-02D5-068F-0A84-BDA38968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31D6F-572D-C502-7291-21C3CD852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F169F-1FEE-8A4B-1F31-27501D5A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37AE7-0EC4-A1F6-33F3-DA1533C1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58E9-EA23-0052-126A-239A2698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7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B942-A4E2-AC19-FA84-9073C91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40C70-C6BB-56CD-FA98-264FBB9F5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B6BF8-F9C8-EDAE-DE28-3B4C2E464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36862-E4CB-EBAC-A0C2-341CAE40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1F12-BA96-6ABC-5D78-EE84A81B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4D985-C2D9-C3A4-BA2F-C7A6957E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0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A207-5A31-84F9-FECC-27C76A25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C478E-35C2-F7DB-8946-FA4E3A2E5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A518D-A4CD-6F64-F313-7B0946BCF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D2949-6372-4A95-AB19-1F2631D54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F1DDC-0671-5315-FE9C-AD782D470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FA5E98-9887-52A5-A6D1-3EE0515C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0099E-7E29-BE84-E879-BB6C5908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D1ADD0-2C5B-129D-759F-F5406551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53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16B1-2AD7-965B-36B6-04B1D997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72B5D-0E4E-3B13-A806-161B4ED5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FA43F-C7BD-C569-7DB8-7CCA3028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CA3F8-A6B0-C5AF-A09E-01150E8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4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52469-7E1C-D48A-219D-513B072C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99C5F-B52E-B10C-F87E-73A49AF7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94226-97E4-31D8-6968-5F76622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94C-FA68-EDA0-B92F-624F1BFE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AF7E-A765-8672-0425-A22021447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FDD33-75BF-A1BF-C2E4-3D9D65611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8386F-6211-3D92-A032-077C43E9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9EC3B-D7DD-EC51-8B0E-09996780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2A4B2-2811-6CD0-214D-566AD50D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43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0BCC-00F9-C317-6A40-5741A0276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E7E42-92DE-1822-1B34-6A3B8BC41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070BE-C5CD-9F5E-9872-91512B0CA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CE113-29CA-30A2-CF2E-6E7C6E89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35CAD-69C5-4C31-4E4D-DBF0BC57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CB48F-0FA8-1529-F131-A6CF4D2E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1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EA6D1-7DA4-7B11-2981-BD3F0BF4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27F23-2AF8-12E4-A0F0-1440238DB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5E2FA-1417-9AE6-BB0C-5618E9DCA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664A44-B204-4B70-94BB-1AB79D4BF075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867DC-FF00-9EE9-28A3-3AC214DC6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6B150-E2B7-7C45-292B-E37871D30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876D14-B71A-4DAA-8A5F-05F988649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0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hyperlink" Target="https://www.nicolitschke.com/komplexe-systeme-vs-probleme" TargetMode="External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paladins-esports.gamepedia.com/Burrito_Espor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7F74-ADF8-13DB-FDF9-2DD82788E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492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Relay the Message,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Reporting What &amp; Why?!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67E39-BA48-E624-E70A-FA900F247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440"/>
            <a:ext cx="9144000" cy="13563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Jessica Handoko</a:t>
            </a:r>
          </a:p>
        </p:txBody>
      </p:sp>
    </p:spTree>
    <p:extLst>
      <p:ext uri="{BB962C8B-B14F-4D97-AF65-F5344CB8AC3E}">
        <p14:creationId xmlns:p14="http://schemas.microsoft.com/office/powerpoint/2010/main" val="3328412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B1328338-D17B-F57D-010E-0399C5B45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9"/>
          <a:stretch/>
        </p:blipFill>
        <p:spPr>
          <a:xfrm>
            <a:off x="0" y="1530606"/>
            <a:ext cx="12192000" cy="5327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772E0E-3D3A-1933-010E-27393C665F9E}"/>
              </a:ext>
            </a:extLst>
          </p:cNvPr>
          <p:cNvSpPr txBox="1"/>
          <p:nvPr/>
        </p:nvSpPr>
        <p:spPr>
          <a:xfrm>
            <a:off x="513707" y="615113"/>
            <a:ext cx="8404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Their Wins!! (The Field)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57E27-7D59-3760-7C9C-9DEFFF60BA88}"/>
              </a:ext>
            </a:extLst>
          </p:cNvPr>
          <p:cNvSpPr txBox="1"/>
          <p:nvPr/>
        </p:nvSpPr>
        <p:spPr>
          <a:xfrm>
            <a:off x="585628" y="1207594"/>
            <a:ext cx="75220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Ah-ha moments when they learn the “Why?”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FFFFFF"/>
                </a:solidFill>
              </a:rPr>
              <a:t>LIGHTBLUB MOMENT!!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Improved reporting (not just trying to remove the red)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Getting their time back (food &amp; sleep)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Station 429, elevators incidents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 Notifying elevator company</a:t>
            </a: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Station 408 lift assists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 CRT, connecting them with the right people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Quicker answers through automation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Transparency in the department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Reports to help manage outstanding reports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7DFB55-B635-347B-8087-BFB85EA08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528" y="4673398"/>
            <a:ext cx="5526200" cy="382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7732E-638B-D544-60CF-BF5E7F4552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9"/>
          <a:stretch/>
        </p:blipFill>
        <p:spPr>
          <a:xfrm>
            <a:off x="6441528" y="5355289"/>
            <a:ext cx="5526200" cy="382891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07181297-3207-E89B-3284-1BC025F5C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46082" y="4210843"/>
            <a:ext cx="7447796" cy="23753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B8C8B4-9632-0CF8-557C-A3AF5B008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421" y="4155109"/>
            <a:ext cx="5418497" cy="2617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1F02B-4A57-6F92-42B5-8A6C136F2E30}"/>
              </a:ext>
            </a:extLst>
          </p:cNvPr>
          <p:cNvSpPr txBox="1"/>
          <p:nvPr/>
        </p:nvSpPr>
        <p:spPr>
          <a:xfrm>
            <a:off x="10127961" y="4354621"/>
            <a:ext cx="1883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</a:rPr>
              <a:t>Before (02/2024)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EBC789-5B40-7B05-6DA4-3BD8B78C7A2A}"/>
              </a:ext>
            </a:extLst>
          </p:cNvPr>
          <p:cNvSpPr txBox="1"/>
          <p:nvPr/>
        </p:nvSpPr>
        <p:spPr>
          <a:xfrm>
            <a:off x="10127961" y="5031391"/>
            <a:ext cx="1883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</a:rPr>
              <a:t>After (05/2024)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573A2F-4F5A-DFA4-EAE5-D57670605B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908"/>
          <a:stretch/>
        </p:blipFill>
        <p:spPr>
          <a:xfrm>
            <a:off x="346082" y="4107094"/>
            <a:ext cx="5855900" cy="26090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BC8366-168C-F815-3C7F-1AAE1A1A9E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0826" y="512597"/>
            <a:ext cx="7237003" cy="5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46A8255D-5A4B-1C0E-7191-6A68CD1F4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 r="2727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5349E-C63A-9C44-F937-856ED143E061}"/>
              </a:ext>
            </a:extLst>
          </p:cNvPr>
          <p:cNvSpPr txBox="1"/>
          <p:nvPr/>
        </p:nvSpPr>
        <p:spPr>
          <a:xfrm>
            <a:off x="1893869" y="588986"/>
            <a:ext cx="840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QUESTIONS????</a:t>
            </a:r>
            <a:endParaRPr lang="en-US" sz="3600" b="1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D7F9A2D-6D61-068D-BA7D-F77A9CDA9F7C}"/>
              </a:ext>
            </a:extLst>
          </p:cNvPr>
          <p:cNvSpPr txBox="1">
            <a:spLocks/>
          </p:cNvSpPr>
          <p:nvPr/>
        </p:nvSpPr>
        <p:spPr>
          <a:xfrm>
            <a:off x="914302" y="1173761"/>
            <a:ext cx="5915237" cy="3189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Aptos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B78BB4-9663-0E04-CAE7-447A8C9B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08" y="1990016"/>
            <a:ext cx="2383642" cy="23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EF754-8193-7FCE-2C44-63EE899FD98A}"/>
              </a:ext>
            </a:extLst>
          </p:cNvPr>
          <p:cNvSpPr txBox="1"/>
          <p:nvPr/>
        </p:nvSpPr>
        <p:spPr>
          <a:xfrm>
            <a:off x="1781018" y="1499788"/>
            <a:ext cx="3579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Jessica Handoko</a:t>
            </a:r>
            <a:endParaRPr lang="en-US" sz="1800" b="1" i="1" dirty="0">
              <a:solidFill>
                <a:srgbClr val="FFFFFF"/>
              </a:solidFill>
            </a:endParaRPr>
          </a:p>
        </p:txBody>
      </p:sp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CA645BC7-A052-B10A-926E-BC67696CBA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4625" r="3834" b="4942"/>
          <a:stretch/>
        </p:blipFill>
        <p:spPr>
          <a:xfrm>
            <a:off x="7772285" y="1914238"/>
            <a:ext cx="1698172" cy="1679597"/>
          </a:xfrm>
          <a:prstGeom prst="rect">
            <a:avLst/>
          </a:prstGeom>
        </p:spPr>
      </p:pic>
      <p:pic>
        <p:nvPicPr>
          <p:cNvPr id="10" name="Picture 9" descr="A qr code with a bar code&#10;&#10;Description automatically generated">
            <a:extLst>
              <a:ext uri="{FF2B5EF4-FFF2-40B4-BE49-F238E27FC236}">
                <a16:creationId xmlns:a16="http://schemas.microsoft.com/office/drawing/2014/main" id="{88ADE897-0BBB-FA9F-2200-8515D4D96B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 t="5002" r="3622" b="4565"/>
          <a:stretch/>
        </p:blipFill>
        <p:spPr>
          <a:xfrm>
            <a:off x="7772285" y="4317875"/>
            <a:ext cx="1698172" cy="16795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6EC8D2-E87C-DAD6-21EE-BEED8E3D6C01}"/>
              </a:ext>
            </a:extLst>
          </p:cNvPr>
          <p:cNvSpPr txBox="1"/>
          <p:nvPr/>
        </p:nvSpPr>
        <p:spPr>
          <a:xfrm>
            <a:off x="6831759" y="1499788"/>
            <a:ext cx="3579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Fairfax FRD GitHub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D81D4-4A33-BE1A-E259-B3568DB49823}"/>
              </a:ext>
            </a:extLst>
          </p:cNvPr>
          <p:cNvSpPr txBox="1"/>
          <p:nvPr/>
        </p:nvSpPr>
        <p:spPr>
          <a:xfrm>
            <a:off x="6831759" y="3948543"/>
            <a:ext cx="3579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Fire Analysts LinkedIn Group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E16F7A-C2A8-9796-EEEB-FFDC6B4F855F}"/>
              </a:ext>
            </a:extLst>
          </p:cNvPr>
          <p:cNvSpPr/>
          <p:nvPr/>
        </p:nvSpPr>
        <p:spPr>
          <a:xfrm>
            <a:off x="998838" y="4750701"/>
            <a:ext cx="5241834" cy="1209131"/>
          </a:xfrm>
          <a:prstGeom prst="roundRect">
            <a:avLst/>
          </a:prstGeom>
          <a:solidFill>
            <a:srgbClr val="8016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9121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B6AB7-9F6C-D5BF-C382-48B6AB410F96}"/>
              </a:ext>
            </a:extLst>
          </p:cNvPr>
          <p:cNvSpPr txBox="1"/>
          <p:nvPr/>
        </p:nvSpPr>
        <p:spPr>
          <a:xfrm>
            <a:off x="1631850" y="4964458"/>
            <a:ext cx="464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</a:t>
            </a:r>
            <a:r>
              <a:rPr lang="en-US" sz="1800" b="1" dirty="0">
                <a:solidFill>
                  <a:srgbClr val="FFFFFF"/>
                </a:solidFill>
              </a:rPr>
              <a:t>madea.handoko@fairfaxcounty.gov</a:t>
            </a:r>
            <a:endParaRPr lang="en-US" sz="1800" b="1" i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6F82C-09B2-8947-4EEC-3AB16FE02007}"/>
              </a:ext>
            </a:extLst>
          </p:cNvPr>
          <p:cNvSpPr txBox="1"/>
          <p:nvPr/>
        </p:nvSpPr>
        <p:spPr>
          <a:xfrm>
            <a:off x="1631850" y="5457791"/>
            <a:ext cx="464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</a:rPr>
              <a:t>https://www.linkedin.com/in/ajhandoko/</a:t>
            </a:r>
            <a:endParaRPr lang="en-US" sz="1800" b="1" i="1" dirty="0">
              <a:solidFill>
                <a:srgbClr val="FFFFFF"/>
              </a:solidFill>
            </a:endParaRPr>
          </a:p>
        </p:txBody>
      </p:sp>
      <p:pic>
        <p:nvPicPr>
          <p:cNvPr id="14" name="Graphic 13" descr="Envelope with solid fill">
            <a:extLst>
              <a:ext uri="{FF2B5EF4-FFF2-40B4-BE49-F238E27FC236}">
                <a16:creationId xmlns:a16="http://schemas.microsoft.com/office/drawing/2014/main" id="{433D320A-6F22-744D-4DC8-CC8E14F46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5764" y="4916233"/>
            <a:ext cx="439034" cy="43903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E8D21F4-A3C9-8096-EFA2-8D75D817B7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283317" y="5457791"/>
            <a:ext cx="293497" cy="3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8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B1328338-D17B-F57D-010E-0399C5B45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9"/>
          <a:stretch/>
        </p:blipFill>
        <p:spPr>
          <a:xfrm>
            <a:off x="0" y="1530606"/>
            <a:ext cx="12192000" cy="532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46A8255D-5A4B-1C0E-7191-6A68CD1F4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 r="2727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9C27D2-6FA0-C316-2E34-95F9D8CD5565}"/>
              </a:ext>
            </a:extLst>
          </p:cNvPr>
          <p:cNvSpPr txBox="1"/>
          <p:nvPr/>
        </p:nvSpPr>
        <p:spPr>
          <a:xfrm>
            <a:off x="1001588" y="1655832"/>
            <a:ext cx="1849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59106-3061-A374-1FE5-BA380F0E1C69}"/>
              </a:ext>
            </a:extLst>
          </p:cNvPr>
          <p:cNvSpPr txBox="1"/>
          <p:nvPr/>
        </p:nvSpPr>
        <p:spPr>
          <a:xfrm>
            <a:off x="4777902" y="1655832"/>
            <a:ext cx="229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FFFF"/>
                </a:solidFill>
              </a:rPr>
              <a:t>DASM &amp; Who we 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81AD1B-F98B-3A53-68DF-B9C0F971386B}"/>
              </a:ext>
            </a:extLst>
          </p:cNvPr>
          <p:cNvSpPr txBox="1"/>
          <p:nvPr/>
        </p:nvSpPr>
        <p:spPr>
          <a:xfrm>
            <a:off x="9552225" y="1655832"/>
            <a:ext cx="136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FFFF"/>
                </a:solidFill>
              </a:rPr>
              <a:t>Reporting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C4D59D-CF0A-E2F6-2B25-1061ED599C47}"/>
              </a:ext>
            </a:extLst>
          </p:cNvPr>
          <p:cNvSpPr txBox="1"/>
          <p:nvPr/>
        </p:nvSpPr>
        <p:spPr>
          <a:xfrm>
            <a:off x="917714" y="4841121"/>
            <a:ext cx="208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7CCCA-C2AE-D201-1C62-C8D5A978C807}"/>
              </a:ext>
            </a:extLst>
          </p:cNvPr>
          <p:cNvSpPr txBox="1"/>
          <p:nvPr/>
        </p:nvSpPr>
        <p:spPr>
          <a:xfrm>
            <a:off x="4890913" y="4841121"/>
            <a:ext cx="208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FFFF"/>
                </a:solidFill>
              </a:rPr>
              <a:t>Messaging &amp; Wins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9EDB7-FC84-AC10-FA9C-85D10C2E8C38}"/>
              </a:ext>
            </a:extLst>
          </p:cNvPr>
          <p:cNvSpPr txBox="1"/>
          <p:nvPr/>
        </p:nvSpPr>
        <p:spPr>
          <a:xfrm>
            <a:off x="9552225" y="4850250"/>
            <a:ext cx="109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FFFF"/>
                </a:solidFill>
              </a:rPr>
              <a:t>Q &amp; 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D4FD39-A0CC-4DC8-B048-05C7405B20C1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2850935" y="1840498"/>
            <a:ext cx="19269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C64A06-521A-D5B1-5BE8-4F271527730D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7077542" y="1840498"/>
            <a:ext cx="24746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C2C1341-89AB-E913-8647-211F2402F01C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rot="5400000">
            <a:off x="4688022" y="-703431"/>
            <a:ext cx="2815957" cy="82731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35D382-FB37-7D27-D111-F74F436D79BF}"/>
              </a:ext>
            </a:extLst>
          </p:cNvPr>
          <p:cNvCxnSpPr>
            <a:cxnSpLocks/>
            <a:stCxn id="36" idx="3"/>
            <a:endCxn id="2" idx="1"/>
          </p:cNvCxnSpPr>
          <p:nvPr/>
        </p:nvCxnSpPr>
        <p:spPr>
          <a:xfrm>
            <a:off x="3001139" y="5025787"/>
            <a:ext cx="1889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5E9C5F-B19A-A405-3418-F08C565A812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6974338" y="5025787"/>
            <a:ext cx="2577887" cy="9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E3A58A9C-E7EA-2D0F-E258-3847D7B97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7511" y="1069540"/>
            <a:ext cx="697499" cy="697499"/>
          </a:xfrm>
          <a:prstGeom prst="rect">
            <a:avLst/>
          </a:prstGeom>
        </p:spPr>
      </p:pic>
      <p:pic>
        <p:nvPicPr>
          <p:cNvPr id="9" name="Graphic 8" descr="Group of men with solid fill">
            <a:extLst>
              <a:ext uri="{FF2B5EF4-FFF2-40B4-BE49-F238E27FC236}">
                <a16:creationId xmlns:a16="http://schemas.microsoft.com/office/drawing/2014/main" id="{999794CF-4EC8-1742-9709-BF9E3A351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8972" y="1048959"/>
            <a:ext cx="697499" cy="697499"/>
          </a:xfrm>
          <a:prstGeom prst="rect">
            <a:avLst/>
          </a:prstGeom>
        </p:spPr>
      </p:pic>
      <p:pic>
        <p:nvPicPr>
          <p:cNvPr id="12" name="Graphic 11" descr="Badge Question Mark with solid fill">
            <a:extLst>
              <a:ext uri="{FF2B5EF4-FFF2-40B4-BE49-F238E27FC236}">
                <a16:creationId xmlns:a16="http://schemas.microsoft.com/office/drawing/2014/main" id="{62CD31E5-7D94-AB8B-1487-7D87ACA1E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3153" y="5119827"/>
            <a:ext cx="697499" cy="697499"/>
          </a:xfrm>
          <a:prstGeom prst="rect">
            <a:avLst/>
          </a:prstGeom>
        </p:spPr>
      </p:pic>
      <p:pic>
        <p:nvPicPr>
          <p:cNvPr id="16" name="Graphic 15" descr="Customer review with solid fill">
            <a:extLst>
              <a:ext uri="{FF2B5EF4-FFF2-40B4-BE49-F238E27FC236}">
                <a16:creationId xmlns:a16="http://schemas.microsoft.com/office/drawing/2014/main" id="{FCFC9642-C3BA-4AA9-FFEE-DB3A69D4F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8972" y="5137245"/>
            <a:ext cx="697499" cy="697499"/>
          </a:xfrm>
          <a:prstGeom prst="rect">
            <a:avLst/>
          </a:prstGeom>
        </p:spPr>
      </p:pic>
      <p:pic>
        <p:nvPicPr>
          <p:cNvPr id="21" name="Graphic 20" descr="Presentation with pie chart with solid fill">
            <a:extLst>
              <a:ext uri="{FF2B5EF4-FFF2-40B4-BE49-F238E27FC236}">
                <a16:creationId xmlns:a16="http://schemas.microsoft.com/office/drawing/2014/main" id="{2AA21167-BC5C-A06F-2A91-BB3B11FEFD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83823" y="1084589"/>
            <a:ext cx="697499" cy="697499"/>
          </a:xfrm>
          <a:prstGeom prst="rect">
            <a:avLst/>
          </a:prstGeom>
        </p:spPr>
      </p:pic>
      <p:pic>
        <p:nvPicPr>
          <p:cNvPr id="23" name="Graphic 22" descr="Document with solid fill">
            <a:extLst>
              <a:ext uri="{FF2B5EF4-FFF2-40B4-BE49-F238E27FC236}">
                <a16:creationId xmlns:a16="http://schemas.microsoft.com/office/drawing/2014/main" id="{D39B6972-9226-5F5A-2218-FD9A399B2C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10676" y="5137245"/>
            <a:ext cx="697499" cy="6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47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46A8255D-5A4B-1C0E-7191-6A68CD1F4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 r="2727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5349E-C63A-9C44-F937-856ED143E061}"/>
              </a:ext>
            </a:extLst>
          </p:cNvPr>
          <p:cNvSpPr txBox="1"/>
          <p:nvPr/>
        </p:nvSpPr>
        <p:spPr>
          <a:xfrm>
            <a:off x="522415" y="624804"/>
            <a:ext cx="8404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Jessica Handoko</a:t>
            </a:r>
            <a:endParaRPr lang="en-US" b="1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D7F9A2D-6D61-068D-BA7D-F77A9CDA9F7C}"/>
              </a:ext>
            </a:extLst>
          </p:cNvPr>
          <p:cNvSpPr txBox="1">
            <a:spLocks/>
          </p:cNvSpPr>
          <p:nvPr/>
        </p:nvSpPr>
        <p:spPr>
          <a:xfrm>
            <a:off x="992678" y="1686338"/>
            <a:ext cx="5915237" cy="31892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Aptos"/>
                <a:cs typeface="Calibri"/>
              </a:rPr>
              <a:t>Graduated Towson University 2020</a:t>
            </a:r>
            <a:endParaRPr lang="en-US" sz="2200" dirty="0">
              <a:solidFill>
                <a:schemeClr val="bg1"/>
              </a:solidFill>
              <a:latin typeface="Aptos"/>
            </a:endParaRPr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Aptos"/>
              </a:rPr>
              <a:t>4 years of experience</a:t>
            </a:r>
            <a:endParaRPr lang="en-US" sz="2200" dirty="0">
              <a:solidFill>
                <a:schemeClr val="bg1"/>
              </a:solidFill>
              <a:latin typeface="Aptos"/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  <a:latin typeface="Aptos"/>
              </a:rPr>
              <a:t>1 year as a police intern</a:t>
            </a:r>
            <a:endParaRPr lang="en-US" sz="2200" dirty="0">
              <a:solidFill>
                <a:schemeClr val="bg1"/>
              </a:solidFill>
              <a:latin typeface="Aptos"/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  <a:latin typeface="Aptos"/>
                <a:cs typeface="Calibri"/>
              </a:rPr>
              <a:t>1 year as a DHHS data administrator </a:t>
            </a:r>
            <a:endParaRPr lang="en-US" sz="2200" dirty="0">
              <a:solidFill>
                <a:schemeClr val="bg1"/>
              </a:solidFill>
              <a:latin typeface="Aptos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  <a:latin typeface="Aptos"/>
              </a:rPr>
              <a:t>2 years as a fire data analyst</a:t>
            </a:r>
            <a:endParaRPr lang="en-US" sz="2200" dirty="0">
              <a:solidFill>
                <a:schemeClr val="bg1"/>
              </a:solidFill>
              <a:latin typeface="Aptos"/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  <a:latin typeface="Aptos"/>
                <a:cs typeface="Calibri"/>
              </a:rPr>
              <a:t>Admin Volunteer with GWGVFD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Aptos"/>
                <a:cs typeface="Calibri"/>
              </a:rPr>
              <a:t> Proud dog mom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Aptos"/>
                <a:cs typeface="Calibri"/>
              </a:rPr>
              <a:t> Adventurous foodie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Aptos"/>
                <a:cs typeface="Calibri"/>
              </a:rPr>
              <a:t> World traveler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>
              <a:solidFill>
                <a:schemeClr val="bg1"/>
              </a:solidFill>
              <a:latin typeface="Aptos"/>
              <a:cs typeface="Calibri"/>
            </a:endParaRPr>
          </a:p>
        </p:txBody>
      </p:sp>
      <p:pic>
        <p:nvPicPr>
          <p:cNvPr id="9" name="Picture 8" descr="A person sitting on steps holding a graduation cap&#10;&#10;Description automatically generated">
            <a:extLst>
              <a:ext uri="{FF2B5EF4-FFF2-40B4-BE49-F238E27FC236}">
                <a16:creationId xmlns:a16="http://schemas.microsoft.com/office/drawing/2014/main" id="{2CD17FB6-D01D-1DCC-F16D-CEF825DD2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83"/>
          <a:stretch/>
        </p:blipFill>
        <p:spPr>
          <a:xfrm>
            <a:off x="7442446" y="1458347"/>
            <a:ext cx="2542490" cy="3347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D3C53-7C0A-B69A-2BF0-1D2004BCAD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2" t="7562" r="5360" b="17088"/>
          <a:stretch/>
        </p:blipFill>
        <p:spPr>
          <a:xfrm>
            <a:off x="7173367" y="1979248"/>
            <a:ext cx="3080647" cy="2054541"/>
          </a:xfrm>
          <a:prstGeom prst="rect">
            <a:avLst/>
          </a:prstGeom>
        </p:spPr>
      </p:pic>
      <p:pic>
        <p:nvPicPr>
          <p:cNvPr id="6" name="Picture 5" descr="A dog sitting on grass with leaves on the ground&#10;&#10;Description automatically generated">
            <a:extLst>
              <a:ext uri="{FF2B5EF4-FFF2-40B4-BE49-F238E27FC236}">
                <a16:creationId xmlns:a16="http://schemas.microsoft.com/office/drawing/2014/main" id="{E6AAC2CE-C604-B5C9-500A-E7D50F36BC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70" t="18828" r="1724" b="6823"/>
          <a:stretch/>
        </p:blipFill>
        <p:spPr>
          <a:xfrm>
            <a:off x="6014837" y="516439"/>
            <a:ext cx="2542490" cy="3092310"/>
          </a:xfrm>
          <a:prstGeom prst="rect">
            <a:avLst/>
          </a:prstGeom>
        </p:spPr>
      </p:pic>
      <p:pic>
        <p:nvPicPr>
          <p:cNvPr id="4" name="Picture 3" descr="A table with plates of food&#10;&#10;Description automatically generated">
            <a:extLst>
              <a:ext uri="{FF2B5EF4-FFF2-40B4-BE49-F238E27FC236}">
                <a16:creationId xmlns:a16="http://schemas.microsoft.com/office/drawing/2014/main" id="{F095A76C-F6BA-877F-2483-762738E81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402008" y="2024026"/>
            <a:ext cx="3179734" cy="2384800"/>
          </a:xfrm>
          <a:prstGeom prst="rect">
            <a:avLst/>
          </a:prstGeom>
        </p:spPr>
      </p:pic>
      <p:pic>
        <p:nvPicPr>
          <p:cNvPr id="3" name="Picture 2" descr="A person jumping on a cliff&#10;&#10;Description automatically generated">
            <a:extLst>
              <a:ext uri="{FF2B5EF4-FFF2-40B4-BE49-F238E27FC236}">
                <a16:creationId xmlns:a16="http://schemas.microsoft.com/office/drawing/2014/main" id="{0621B87B-D60A-F540-B6A6-3A2FE64830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58"/>
          <a:stretch/>
        </p:blipFill>
        <p:spPr>
          <a:xfrm rot="5400000">
            <a:off x="6115458" y="4041902"/>
            <a:ext cx="2866366" cy="22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91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46A8255D-5A4B-1C0E-7191-6A68CD1F4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 r="2727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7E9C9-825E-3DBD-50D4-7E646ED8D85A}"/>
              </a:ext>
            </a:extLst>
          </p:cNvPr>
          <p:cNvSpPr txBox="1"/>
          <p:nvPr/>
        </p:nvSpPr>
        <p:spPr>
          <a:xfrm>
            <a:off x="513707" y="571568"/>
            <a:ext cx="8404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DASM Who Are We &amp; Who Has Access?</a:t>
            </a:r>
            <a:endParaRPr lang="en-US" b="1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F3B403-25C3-1249-A1BB-34730F522EDD}"/>
              </a:ext>
            </a:extLst>
          </p:cNvPr>
          <p:cNvSpPr txBox="1"/>
          <p:nvPr/>
        </p:nvSpPr>
        <p:spPr>
          <a:xfrm>
            <a:off x="585628" y="1103889"/>
            <a:ext cx="61025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Data Analytics Strategy Management Division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In a short sense EVERYONE, and how?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Our DASM request form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SharePoint Site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Group email: Fire-</a:t>
            </a:r>
            <a:r>
              <a:rPr lang="en-US" dirty="0" err="1">
                <a:solidFill>
                  <a:srgbClr val="FFFFFF"/>
                </a:solidFill>
              </a:rPr>
              <a:t>DataAnalytics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Trainings (recruit schools, officer trainings, etc.)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46EABA-144A-0EB1-B49B-C23FCA04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50" y="2858215"/>
            <a:ext cx="4851222" cy="37819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4DC923-C723-5DDA-3575-D533D7300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161" y="1156343"/>
            <a:ext cx="4385900" cy="53479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6547E3-A0D2-1CD2-AAE0-E5315BB3E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293" y="3272344"/>
            <a:ext cx="9020846" cy="31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9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46A8255D-5A4B-1C0E-7191-6A68CD1F4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 r="2727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5349E-C63A-9C44-F937-856ED143E061}"/>
              </a:ext>
            </a:extLst>
          </p:cNvPr>
          <p:cNvSpPr txBox="1"/>
          <p:nvPr/>
        </p:nvSpPr>
        <p:spPr>
          <a:xfrm>
            <a:off x="513707" y="571568"/>
            <a:ext cx="8404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2024 DASM Tour</a:t>
            </a:r>
            <a:endParaRPr lang="en-US" sz="3200" b="1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00BDA-E8A0-B6DB-93FF-71EFDCBF27DE}"/>
              </a:ext>
            </a:extLst>
          </p:cNvPr>
          <p:cNvSpPr txBox="1"/>
          <p:nvPr/>
        </p:nvSpPr>
        <p:spPr>
          <a:xfrm>
            <a:off x="585628" y="1164049"/>
            <a:ext cx="61025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Idea: How do we get more people to talk about data and understand the why???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How do we try to get in front of every uniform personnel?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Office hours at headquarters???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DASM Station Tours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Gets every battalion and every shift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u="sng" dirty="0">
                <a:solidFill>
                  <a:srgbClr val="FFFFFF"/>
                </a:solidFill>
              </a:rPr>
              <a:t>PLUS FREE BURRITOS!!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ECE5E-530A-4001-41E8-0C72FA6B5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" b="953"/>
          <a:stretch/>
        </p:blipFill>
        <p:spPr>
          <a:xfrm>
            <a:off x="7186799" y="446313"/>
            <a:ext cx="4651281" cy="5965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0D7549-F701-1C3E-2887-77E2692F48C8}"/>
              </a:ext>
            </a:extLst>
          </p:cNvPr>
          <p:cNvSpPr txBox="1"/>
          <p:nvPr/>
        </p:nvSpPr>
        <p:spPr>
          <a:xfrm>
            <a:off x="585627" y="4119203"/>
            <a:ext cx="61025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STATS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8 Visits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6 Interactive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1 Bomb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1 Cancelled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75% success rate</a:t>
            </a:r>
          </a:p>
        </p:txBody>
      </p:sp>
      <p:pic>
        <p:nvPicPr>
          <p:cNvPr id="1026" name="Picture 2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20476DFF-94E8-FF87-3564-B55AA02F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597" y="4348425"/>
            <a:ext cx="3928174" cy="19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artoon of a burrito&#10;&#10;Description automatically generated">
            <a:extLst>
              <a:ext uri="{FF2B5EF4-FFF2-40B4-BE49-F238E27FC236}">
                <a16:creationId xmlns:a16="http://schemas.microsoft.com/office/drawing/2014/main" id="{1244F1EC-4AD3-D4CA-CFE6-AC3CEF245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17930" y="2791316"/>
            <a:ext cx="97807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8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B1328338-D17B-F57D-010E-0399C5B45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9"/>
          <a:stretch/>
        </p:blipFill>
        <p:spPr>
          <a:xfrm>
            <a:off x="0" y="1530606"/>
            <a:ext cx="12192000" cy="5327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5481CD-A0F3-B339-6504-391233EA5BE5}"/>
              </a:ext>
            </a:extLst>
          </p:cNvPr>
          <p:cNvSpPr txBox="1"/>
          <p:nvPr/>
        </p:nvSpPr>
        <p:spPr>
          <a:xfrm>
            <a:off x="513707" y="615113"/>
            <a:ext cx="8404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Reporting Templates</a:t>
            </a:r>
            <a:endParaRPr lang="en-US" sz="3200" b="1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9D5C2-D97A-F0E1-6FA2-FEE65F5FDFE5}"/>
              </a:ext>
            </a:extLst>
          </p:cNvPr>
          <p:cNvSpPr txBox="1"/>
          <p:nvPr/>
        </p:nvSpPr>
        <p:spPr>
          <a:xfrm>
            <a:off x="585628" y="1207594"/>
            <a:ext cx="71266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FFFFFF"/>
                </a:solidFill>
              </a:rPr>
              <a:t>DOCUMENTATION </a:t>
            </a:r>
            <a:r>
              <a:rPr lang="en-US" i="1" dirty="0" err="1">
                <a:solidFill>
                  <a:srgbClr val="FFFFFF"/>
                </a:solidFill>
              </a:rPr>
              <a:t>DOCUMENTATION</a:t>
            </a:r>
            <a:r>
              <a:rPr lang="en-US" i="1" dirty="0">
                <a:solidFill>
                  <a:srgbClr val="FFFFFF"/>
                </a:solidFill>
              </a:rPr>
              <a:t>!!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Section OneNote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How can we tell the field that we want them to document, if we don’t do the same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Methodology  (Automations, PBI)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End User Guides</a:t>
            </a:r>
            <a:endParaRPr lang="en-US" b="1" i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DAEF4-CFDD-4042-92BA-477DCA3D6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28" y="3082187"/>
            <a:ext cx="6461544" cy="2886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8D1A6-2202-FF6C-1045-CE22D60807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348" y="3526933"/>
            <a:ext cx="6741174" cy="2886321"/>
          </a:xfrm>
          <a:prstGeom prst="rect">
            <a:avLst/>
          </a:prstGeom>
        </p:spPr>
      </p:pic>
      <p:pic>
        <p:nvPicPr>
          <p:cNvPr id="7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4867CCCA-E44E-A880-A187-EEFAC68F2B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3504" y="177783"/>
            <a:ext cx="2518664" cy="3251217"/>
          </a:xfrm>
          <a:prstGeom prst="rect">
            <a:avLst/>
          </a:prstGeom>
        </p:spPr>
      </p:pic>
      <p:pic>
        <p:nvPicPr>
          <p:cNvPr id="8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E1E58DB4-5D71-86D5-57E3-5BA1C315F6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27202" y="3539985"/>
            <a:ext cx="2892495" cy="31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B1328338-D17B-F57D-010E-0399C5B45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9"/>
          <a:stretch/>
        </p:blipFill>
        <p:spPr>
          <a:xfrm>
            <a:off x="0" y="1530606"/>
            <a:ext cx="12192000" cy="5327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EDEE4-3D8D-6ED5-5212-9EA032817F2C}"/>
              </a:ext>
            </a:extLst>
          </p:cNvPr>
          <p:cNvSpPr txBox="1"/>
          <p:nvPr/>
        </p:nvSpPr>
        <p:spPr>
          <a:xfrm>
            <a:off x="513707" y="615113"/>
            <a:ext cx="8404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Reporting Templates (PBI)</a:t>
            </a:r>
            <a:endParaRPr lang="en-US" sz="3200" b="1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F79B9-6FCE-6F89-EDBB-E64933BA9FC1}"/>
              </a:ext>
            </a:extLst>
          </p:cNvPr>
          <p:cNvSpPr txBox="1"/>
          <p:nvPr/>
        </p:nvSpPr>
        <p:spPr>
          <a:xfrm>
            <a:off x="585628" y="1207594"/>
            <a:ext cx="10962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2 types of reports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Detailed information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General broad information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Power BI Themes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Cleaner and consistent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5C6CC1-917C-2150-5B90-2A7D64A1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43" y="2878445"/>
            <a:ext cx="6586332" cy="3726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1CC510-0966-E221-D2A6-9B2CB837D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405" y="2881038"/>
            <a:ext cx="6586331" cy="3711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54579-12E2-CF0C-EA99-858F95EE5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917" y="2878445"/>
            <a:ext cx="6671145" cy="374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684CDC-4904-2350-30C0-725CF64B6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242" y="2861326"/>
            <a:ext cx="6671145" cy="37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6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46A8255D-5A4B-1C0E-7191-6A68CD1F4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 r="2727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5349E-C63A-9C44-F937-856ED143E061}"/>
              </a:ext>
            </a:extLst>
          </p:cNvPr>
          <p:cNvSpPr txBox="1"/>
          <p:nvPr/>
        </p:nvSpPr>
        <p:spPr>
          <a:xfrm>
            <a:off x="513707" y="615113"/>
            <a:ext cx="8404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Messaging: Did You Know? Campaign</a:t>
            </a:r>
            <a:endParaRPr lang="en-US" b="1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00BDA-E8A0-B6DB-93FF-71EFDCBF27DE}"/>
              </a:ext>
            </a:extLst>
          </p:cNvPr>
          <p:cNvSpPr txBox="1"/>
          <p:nvPr/>
        </p:nvSpPr>
        <p:spPr>
          <a:xfrm>
            <a:off x="6339840" y="1315509"/>
            <a:ext cx="5534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Started in 2021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Misunderstanding, standards for the department (cohesive)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Ideas directly from the field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CD232-FC91-F773-22C4-F698C4198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7" b="1299"/>
          <a:stretch/>
        </p:blipFill>
        <p:spPr>
          <a:xfrm>
            <a:off x="444753" y="1815002"/>
            <a:ext cx="5577615" cy="4309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DE43E-AD71-B086-EBED-FA2CAC573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391" y="1435857"/>
            <a:ext cx="3919542" cy="506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0A704-C1E3-14E0-99BF-05E787919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487" y="1435857"/>
            <a:ext cx="3969350" cy="5161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B1220-FFE0-F1E6-ACBB-AFF2BF33EF77}"/>
              </a:ext>
            </a:extLst>
          </p:cNvPr>
          <p:cNvSpPr txBox="1"/>
          <p:nvPr/>
        </p:nvSpPr>
        <p:spPr>
          <a:xfrm>
            <a:off x="6496342" y="2578329"/>
            <a:ext cx="5400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THEY DON’T KNOW WHAT THEY DON’T KNOW…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FEB0CC-6733-08A1-BB98-A2E881E9D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74" y="1794123"/>
            <a:ext cx="5519172" cy="4351067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5D89F2A-62B8-38E5-7717-83ABB041E697}"/>
              </a:ext>
            </a:extLst>
          </p:cNvPr>
          <p:cNvSpPr txBox="1">
            <a:spLocks/>
          </p:cNvSpPr>
          <p:nvPr/>
        </p:nvSpPr>
        <p:spPr>
          <a:xfrm>
            <a:off x="7018965" y="3063282"/>
            <a:ext cx="1817431" cy="584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Before QA and Education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9C59BB2-35F2-0B83-A003-562608F28C40}"/>
              </a:ext>
            </a:extLst>
          </p:cNvPr>
          <p:cNvSpPr txBox="1">
            <a:spLocks/>
          </p:cNvSpPr>
          <p:nvPr/>
        </p:nvSpPr>
        <p:spPr>
          <a:xfrm>
            <a:off x="9288754" y="3063282"/>
            <a:ext cx="1774647" cy="5453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After QA and Education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5E2351-8E34-5F21-B420-C14897E02F7F}"/>
              </a:ext>
            </a:extLst>
          </p:cNvPr>
          <p:cNvGrpSpPr/>
          <p:nvPr/>
        </p:nvGrpSpPr>
        <p:grpSpPr>
          <a:xfrm>
            <a:off x="6776100" y="3801516"/>
            <a:ext cx="4565287" cy="2154656"/>
            <a:chOff x="4133851" y="1356531"/>
            <a:chExt cx="7346001" cy="36576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1E678C-7EF7-C1C2-B229-5BA83D8A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3851" y="1356531"/>
              <a:ext cx="3873859" cy="3657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A0BC02-4663-F039-79E0-DD05F75A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9655" y="1356531"/>
              <a:ext cx="3750197" cy="3657600"/>
            </a:xfrm>
            <a:prstGeom prst="rect">
              <a:avLst/>
            </a:prstGeom>
          </p:spPr>
        </p:pic>
      </p:grp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DBA7F67E-B8F5-2A76-1CEC-B9C494BAEED9}"/>
              </a:ext>
            </a:extLst>
          </p:cNvPr>
          <p:cNvSpPr/>
          <p:nvPr/>
        </p:nvSpPr>
        <p:spPr>
          <a:xfrm>
            <a:off x="6157324" y="3794718"/>
            <a:ext cx="1157407" cy="450575"/>
          </a:xfrm>
          <a:prstGeom prst="wedgeRectCallout">
            <a:avLst>
              <a:gd name="adj1" fmla="val 85934"/>
              <a:gd name="adj2" fmla="val 2465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NFIRS</a:t>
            </a:r>
            <a:r>
              <a:rPr lang="en-US" sz="1600" dirty="0">
                <a:solidFill>
                  <a:schemeClr val="tx1"/>
                </a:solidFill>
              </a:rPr>
              <a:t> 160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9%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8C5C3B53-B89A-64A2-C414-15A25CA45127}"/>
              </a:ext>
            </a:extLst>
          </p:cNvPr>
          <p:cNvSpPr/>
          <p:nvPr/>
        </p:nvSpPr>
        <p:spPr>
          <a:xfrm>
            <a:off x="10701307" y="5818912"/>
            <a:ext cx="1280160" cy="455390"/>
          </a:xfrm>
          <a:prstGeom prst="wedgeRectCallout">
            <a:avLst>
              <a:gd name="adj1" fmla="val -76205"/>
              <a:gd name="adj2" fmla="val -13353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NFIRS</a:t>
            </a:r>
            <a:r>
              <a:rPr lang="en-US" sz="1600" dirty="0">
                <a:solidFill>
                  <a:schemeClr val="tx1"/>
                </a:solidFill>
              </a:rPr>
              <a:t> 160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84%</a:t>
            </a:r>
          </a:p>
        </p:txBody>
      </p:sp>
    </p:spTree>
    <p:extLst>
      <p:ext uri="{BB962C8B-B14F-4D97-AF65-F5344CB8AC3E}">
        <p14:creationId xmlns:p14="http://schemas.microsoft.com/office/powerpoint/2010/main" val="3825463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4" grpId="0"/>
      <p:bldP spid="11" grpId="0"/>
      <p:bldP spid="18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ack background&#10;&#10;Description automatically generated">
            <a:extLst>
              <a:ext uri="{FF2B5EF4-FFF2-40B4-BE49-F238E27FC236}">
                <a16:creationId xmlns:a16="http://schemas.microsoft.com/office/drawing/2014/main" id="{B1328338-D17B-F57D-010E-0399C5B45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9"/>
          <a:stretch/>
        </p:blipFill>
        <p:spPr>
          <a:xfrm>
            <a:off x="0" y="1530606"/>
            <a:ext cx="12192000" cy="5327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EDEE4-3D8D-6ED5-5212-9EA032817F2C}"/>
              </a:ext>
            </a:extLst>
          </p:cNvPr>
          <p:cNvSpPr txBox="1"/>
          <p:nvPr/>
        </p:nvSpPr>
        <p:spPr>
          <a:xfrm>
            <a:off x="513707" y="615113"/>
            <a:ext cx="8404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Our Wins!!!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F79B9-6FCE-6F89-EDBB-E64933BA9FC1}"/>
              </a:ext>
            </a:extLst>
          </p:cNvPr>
          <p:cNvSpPr txBox="1"/>
          <p:nvPr/>
        </p:nvSpPr>
        <p:spPr>
          <a:xfrm>
            <a:off x="585628" y="1207594"/>
            <a:ext cx="109625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Joining them in the Field Ride-</a:t>
            </a:r>
            <a:r>
              <a:rPr lang="en-US" dirty="0" err="1">
                <a:solidFill>
                  <a:srgbClr val="FFFFFF"/>
                </a:solidFill>
              </a:rPr>
              <a:t>Alongs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Emails hearing back that things work!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Seeing our DYKs in the stations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BFF90C-30C3-4AFA-DE47-DF33E666D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164" y="4575250"/>
            <a:ext cx="5569236" cy="2121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CCAB0-6295-6D30-EEE4-4C587539F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898" y="4649550"/>
            <a:ext cx="3378374" cy="1206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894E4F-0F88-E128-9FEE-550D4479A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07" y="2674122"/>
            <a:ext cx="6082700" cy="1423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5019F1-8B34-F938-0796-B6A93CB5B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3" b="32907"/>
          <a:stretch/>
        </p:blipFill>
        <p:spPr bwMode="auto">
          <a:xfrm>
            <a:off x="4945353" y="1199888"/>
            <a:ext cx="7006858" cy="8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C524C5-83A7-8C3F-4A6D-D4672862E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766" y="2768578"/>
            <a:ext cx="5075613" cy="933357"/>
          </a:xfrm>
          <a:prstGeom prst="rect">
            <a:avLst/>
          </a:prstGeom>
        </p:spPr>
      </p:pic>
      <p:pic>
        <p:nvPicPr>
          <p:cNvPr id="2050" name="Picture 2" descr="A picture containing text, indoor, bathroom, tiled&#10;&#10;Description automatically generated">
            <a:extLst>
              <a:ext uri="{FF2B5EF4-FFF2-40B4-BE49-F238E27FC236}">
                <a16:creationId xmlns:a16="http://schemas.microsoft.com/office/drawing/2014/main" id="{EC00F38D-7DDE-1F89-E071-B651C38B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115" y="1962450"/>
            <a:ext cx="6980962" cy="42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188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80EACAF4FD8E4DB0E4FC5AF283CA64" ma:contentTypeVersion="22" ma:contentTypeDescription="Create a new document." ma:contentTypeScope="" ma:versionID="5edc8edbb93ac2c6dfd157170a0529e7">
  <xsd:schema xmlns:xsd="http://www.w3.org/2001/XMLSchema" xmlns:xs="http://www.w3.org/2001/XMLSchema" xmlns:p="http://schemas.microsoft.com/office/2006/metadata/properties" xmlns:ns1="http://schemas.microsoft.com/sharepoint/v3" xmlns:ns2="811a1676-9969-4ca8-b6ee-0b230785ed94" xmlns:ns3="6d83a715-6c34-4d2f-ba90-f91fd7f3016c" targetNamespace="http://schemas.microsoft.com/office/2006/metadata/properties" ma:root="true" ma:fieldsID="2ae24d930b9642c53fc575dc18027d38" ns1:_="" ns2:_="" ns3:_="">
    <xsd:import namespace="http://schemas.microsoft.com/sharepoint/v3"/>
    <xsd:import namespace="811a1676-9969-4ca8-b6ee-0b230785ed94"/>
    <xsd:import namespace="6d83a715-6c34-4d2f-ba90-f91fd7f301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3:TaxKeywordTaxHTField" minOccurs="0"/>
                <xsd:element ref="ns3:TaxCatchAll" minOccurs="0"/>
                <xsd:element ref="ns1:PublishingStartDate" minOccurs="0"/>
                <xsd:element ref="ns1:PublishingExpirationDat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1a1676-9969-4ca8-b6ee-0b230785e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71db5304-c3aa-4678-8b5f-bb7da44cab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7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83a715-6c34-4d2f-ba90-f91fd7f3016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17" nillable="true" ma:taxonomy="true" ma:internalName="TaxKeywordTaxHTField" ma:taxonomyFieldName="TaxKeyword" ma:displayName="Enterprise Keywords" ma:fieldId="{23f27201-bee3-471e-b2e7-b64fd8b7ca38}" ma:taxonomyMulti="true" ma:sspId="71db5304-c3aa-4678-8b5f-bb7da44cab9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hidden="true" ma:list="{1286d9b7-7d0d-4b61-ab1b-73d20d59db19}" ma:internalName="TaxCatchAll" ma:showField="CatchAllData" ma:web="6d83a715-6c34-4d2f-ba90-f91fd7f301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lcf76f155ced4ddcb4097134ff3c332f xmlns="811a1676-9969-4ca8-b6ee-0b230785ed94">
      <Terms xmlns="http://schemas.microsoft.com/office/infopath/2007/PartnerControls"/>
    </lcf76f155ced4ddcb4097134ff3c332f>
    <TaxCatchAll xmlns="6d83a715-6c34-4d2f-ba90-f91fd7f3016c" xsi:nil="true"/>
    <TaxKeywordTaxHTField xmlns="6d83a715-6c34-4d2f-ba90-f91fd7f3016c">
      <Terms xmlns="http://schemas.microsoft.com/office/infopath/2007/PartnerControls"/>
    </TaxKeywordTaxHTField>
    <PublishingExpiration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9DD75DA-BA5F-4B78-8D09-1DFE05511A65}"/>
</file>

<file path=customXml/itemProps2.xml><?xml version="1.0" encoding="utf-8"?>
<ds:datastoreItem xmlns:ds="http://schemas.openxmlformats.org/officeDocument/2006/customXml" ds:itemID="{E3F41452-AD8B-4BE7-BBCE-F77867B5F51B}"/>
</file>

<file path=customXml/itemProps3.xml><?xml version="1.0" encoding="utf-8"?>
<ds:datastoreItem xmlns:ds="http://schemas.openxmlformats.org/officeDocument/2006/customXml" ds:itemID="{B4CAE075-301B-463F-9E68-B53F1224798C}"/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677</Words>
  <Application>Microsoft Office PowerPoint</Application>
  <PresentationFormat>Widescreen</PresentationFormat>
  <Paragraphs>109</Paragraphs>
  <Slides>12</Slides>
  <Notes>10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Wingdings</vt:lpstr>
      <vt:lpstr>Office Theme</vt:lpstr>
      <vt:lpstr>Relay the Message, Reporting What &amp; Why?!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Relay the Message, Reporting What &amp; Why?!</dc:title>
  <dc:creator>Handoko, Jessica</dc:creator>
  <cp:lastModifiedBy>Handoko, Jessica</cp:lastModifiedBy>
  <cp:revision>2</cp:revision>
  <dcterms:created xsi:type="dcterms:W3CDTF">2024-04-05T13:52:00Z</dcterms:created>
  <dcterms:modified xsi:type="dcterms:W3CDTF">2024-05-02T21:40:41Z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ContentTypeId">
    <vt:lpwstr>0x010100A780EACAF4FD8E4DB0E4FC5AF283CA64</vt:lpwstr>
  </property>
</Properties>
</file>